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34"/>
  </p:handoutMasterIdLst>
  <p:sldIdLst>
    <p:sldId id="256" r:id="rId13"/>
    <p:sldId id="308" r:id="rId14"/>
    <p:sldId id="303" r:id="rId16"/>
    <p:sldId id="334" r:id="rId17"/>
    <p:sldId id="333" r:id="rId18"/>
    <p:sldId id="348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71" r:id="rId27"/>
    <p:sldId id="363" r:id="rId28"/>
    <p:sldId id="361" r:id="rId29"/>
    <p:sldId id="350" r:id="rId30"/>
    <p:sldId id="349" r:id="rId31"/>
    <p:sldId id="325" r:id="rId32"/>
    <p:sldId id="265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400" b="0" i="0" u="none" strike="noStrike" baseline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开发者&amp;hype ApS 在不同</a:t>
            </a:r>
            <a:r>
              <a:rPr lang="en-US" altLang="zh-CN" sz="1400" b="0" i="0" u="none" strike="noStrike" baseline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altLang="zh-CN" sz="1400" b="0" i="0" u="none" strike="noStrike" baseline="0">
                <a:solidFill>
                  <a:srgbClr val="333333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下</a:t>
            </a:r>
            <a:r>
              <a:rPr altLang="en-US" sz="1400" b="0" i="0" u="none" strike="noStrike" baseline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实力</a:t>
            </a:r>
            <a:endParaRPr altLang="en-US" sz="1000" b="0" i="0" u="none" strike="noStrike" baseline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开发者((RayDar)) Connected在不同topic下实力</a:t>
            </a:r>
            <a:endParaRPr sz="1400" b="0" i="0" u="none" strike="noStrike" baseline="0">
              <a:solidFill>
                <a:srgbClr val="595959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c:rich>
      </c:tx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这些内容是不是假大空，没有实质性的信息？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  <a:p>
            <a:r>
              <a:rPr lang="zh-CN" altLang="en-US"/>
              <a:t>加了一个指标</a:t>
            </a:r>
            <a:r>
              <a:rPr lang="en-US" altLang="zh-CN"/>
              <a:t>MEAN</a:t>
            </a:r>
            <a:r>
              <a:rPr lang="zh-CN" altLang="en-US"/>
              <a:t>，用来度量 </a:t>
            </a:r>
            <a:r>
              <a:rPr lang="en-US" altLang="zh-CN"/>
              <a:t>POP ,PV</a:t>
            </a:r>
            <a:r>
              <a:rPr lang="zh-CN" altLang="en-US"/>
              <a:t>的综合对于</a:t>
            </a:r>
            <a:r>
              <a:rPr lang="en-US" altLang="zh-CN"/>
              <a:t>PSD</a:t>
            </a:r>
            <a:r>
              <a:rPr lang="zh-CN" altLang="en-US"/>
              <a:t>离散程度的影响。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（也许用图更加合适！！否则听众不太容易看懂）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我们相信，更多的指标的引入，将会完善模式的发现。</a:t>
            </a:r>
            <a:endParaRPr lang="zh-CN" altLang="en-US"/>
          </a:p>
          <a:p>
            <a:r>
              <a:rPr lang="zh-CN" altLang="en-US"/>
              <a:t>我们的目的，在于验证方法的有效性，所以选择的指标较少。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一定程度上，能够反映较为宏观的市场需求状态。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说明研究的意义所在。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构建总分的结构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产品特色 </a:t>
            </a:r>
            <a:r>
              <a:rPr lang="en-US" altLang="zh-CN"/>
              <a:t>--&gt; </a:t>
            </a:r>
            <a:r>
              <a:rPr lang="zh-CN" altLang="en-US"/>
              <a:t>描述 </a:t>
            </a:r>
            <a:r>
              <a:rPr lang="en-US" altLang="zh-CN"/>
              <a:t>--&gt; </a:t>
            </a:r>
            <a:r>
              <a:rPr lang="zh-CN" altLang="en-US"/>
              <a:t>吸引用户</a:t>
            </a:r>
            <a:endParaRPr lang="zh-CN" altLang="en-US"/>
          </a:p>
          <a:p>
            <a:pPr lvl="0"/>
            <a:r>
              <a:rPr lang="zh-CN" altLang="en-US"/>
              <a:t>描述不一致，最终造成吸引的目标群体错误。</a:t>
            </a:r>
            <a:endParaRPr lang="zh-CN" altLang="en-US"/>
          </a:p>
          <a:p>
            <a:pPr lvl="0"/>
            <a:r>
              <a:rPr lang="zh-CN" altLang="zh-CN"/>
              <a:t>收敛：（其论证也可以作为一个研究点）</a:t>
            </a:r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19.emf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决策角度： 理解移动应用商店中市场需求</a:t>
            </a:r>
            <a:endParaRPr lang="en-US" altLang="zh-CN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778000"/>
            <a:ext cx="8536940" cy="2153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开发者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开发者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同一开发者，对于不同的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不同开发者，涉足的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98445" y="245872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891405" y="2545080"/>
          <a:ext cx="4031615" cy="2534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541338" y="5394325"/>
            <a:ext cx="8494712" cy="517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开发者&amp;hype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开发者((RayDar))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：针对 SHOPPING 类 app，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关联分析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2334895"/>
            <a:ext cx="6494780" cy="3792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520" y="1597660"/>
            <a:ext cx="8696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表</a:t>
            </a:r>
            <a:r>
              <a:rPr lang="en-US" altLang="zh-CN" sz="1400"/>
              <a:t>1</a:t>
            </a:r>
            <a:r>
              <a:rPr lang="zh-CN" altLang="en-US" sz="1400"/>
              <a:t>：不同类别下， 话题市场环境各指标的相关系数。 POP,PV,PSD,MEAN 分别表示 PEA 模型中环境部分的 popularity(topic)，PV(topic)， PSD(topic)以及 MEAN(topic)。 其中“POP_PV”表示 popularity(topic)与 PV(topic)的相关系数， 其他类似。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7247255" y="3389630"/>
            <a:ext cx="164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蓝</a:t>
            </a:r>
            <a:r>
              <a:rPr lang="zh-CN" altLang="en-US"/>
              <a:t> </a:t>
            </a:r>
            <a:r>
              <a:rPr lang="en-US" altLang="zh-CN"/>
              <a:t>:  </a:t>
            </a:r>
            <a:r>
              <a:rPr lang="zh-CN" altLang="en-US"/>
              <a:t>相互促进（双边市场）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红</a:t>
            </a:r>
            <a:r>
              <a:rPr lang="zh-CN" altLang="en-US"/>
              <a:t>：两极分化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89735"/>
            <a:ext cx="8229600" cy="30441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实证研究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结果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3100" y="6278245"/>
            <a:ext cx="747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1 http://www.marketwired.com/press-release/crowdfunding-market-grows-167-2014-crowdfunding-platforms-raise-162-billion-finds-research-2005299.htm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938530" y="5045075"/>
            <a:ext cx="69430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/>
              <a:t>从某种程度上说明了，根据该指标对于话题的聚类，能够反映一定的市场状态。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解释</a:t>
            </a:r>
            <a:r>
              <a:rPr lang="zh-CN" altLang="en-US" sz="1400"/>
              <a:t>：开发者以及用户对于市场</a:t>
            </a:r>
            <a:r>
              <a:rPr lang="zh-CN" altLang="en-US" sz="1400" b="1"/>
              <a:t>认知的不一致</a:t>
            </a:r>
            <a:r>
              <a:rPr lang="zh-CN" altLang="en-US" sz="1400"/>
              <a:t>，能够刻画市场状态。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751455" y="1321435"/>
            <a:ext cx="434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：SHOPPING 类话题抽样调查。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19"/>
          <p:cNvSpPr>
            <a:spLocks noChangeArrowheads="1"/>
          </p:cNvSpPr>
          <p:nvPr/>
        </p:nvSpPr>
        <p:spPr bwMode="auto">
          <a:xfrm>
            <a:off x="458299" y="1508575"/>
            <a:ext cx="3303838" cy="172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/>
              <a:t>app</a:t>
            </a:r>
            <a:r>
              <a:rPr lang="zh-CN" altLang="en-US" sz="1400" dirty="0"/>
              <a:t>应用普及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从数据角度对相关研分类</a:t>
            </a:r>
            <a:endParaRPr lang="zh-CN" altLang="en-US" sz="14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决策角度</a:t>
            </a:r>
            <a:endParaRPr lang="zh-CN" altLang="en-US" sz="1400" dirty="0"/>
          </a:p>
          <a:p>
            <a:pPr>
              <a:buNone/>
            </a:pPr>
            <a:endParaRPr lang="zh-CN" altLang="en-US" sz="1800" dirty="0"/>
          </a:p>
          <a:p>
            <a:pPr>
              <a:buNone/>
            </a:pPr>
            <a:endParaRPr lang="zh-CN" altLang="en-US" sz="1800" dirty="0"/>
          </a:p>
        </p:txBody>
      </p:sp>
      <p:sp>
        <p:nvSpPr>
          <p:cNvPr id="6" name="TextBox 19"/>
          <p:cNvSpPr>
            <a:spLocks noChangeArrowheads="1"/>
          </p:cNvSpPr>
          <p:nvPr/>
        </p:nvSpPr>
        <p:spPr bwMode="auto">
          <a:xfrm>
            <a:off x="2523396" y="4750569"/>
            <a:ext cx="2753767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描述特点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 smtClean="0"/>
              <a:t>PEA</a:t>
            </a:r>
            <a:r>
              <a:rPr lang="zh-CN" altLang="en-US" sz="1400" dirty="0" smtClean="0"/>
              <a:t>模型 </a:t>
            </a:r>
            <a:r>
              <a:rPr lang="en-US" altLang="zh-CN" sz="1400" dirty="0" smtClean="0"/>
              <a:t>&amp; PEA</a:t>
            </a:r>
            <a:r>
              <a:rPr lang="zh-CN" altLang="en-US" sz="1400" dirty="0" smtClean="0"/>
              <a:t>矩阵</a:t>
            </a:r>
            <a:endParaRPr lang="zh-CN" altLang="en-US" sz="1400" dirty="0" smtClean="0"/>
          </a:p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ym typeface="+mn-ea"/>
              </a:rPr>
              <a:t>在</a:t>
            </a:r>
            <a:r>
              <a:rPr lang="en-US" altLang="zh-CN" sz="1400" dirty="0">
                <a:sym typeface="+mn-ea"/>
              </a:rPr>
              <a:t>PEA</a:t>
            </a:r>
            <a:r>
              <a:rPr lang="zh-CN" altLang="en-US" sz="1400" dirty="0">
                <a:sym typeface="+mn-ea"/>
              </a:rPr>
              <a:t>建模后，分析</a:t>
            </a:r>
            <a:endParaRPr lang="zh-CN" altLang="en-US" sz="1400" dirty="0" smtClean="0">
              <a:sym typeface="+mn-ea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666999" y="2215533"/>
            <a:ext cx="8354993" cy="4917749"/>
            <a:chOff x="233" y="3015"/>
            <a:chExt cx="13158" cy="7747"/>
          </a:xfrm>
        </p:grpSpPr>
        <p:cxnSp>
          <p:nvCxnSpPr>
            <p:cNvPr id="8" name="AutoShape 17"/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 rot="5400000" flipH="1" flipV="1">
              <a:off x="5788" y="275"/>
              <a:ext cx="890" cy="9488"/>
            </a:xfrm>
            <a:prstGeom prst="curvedConnector5">
              <a:avLst>
                <a:gd name="adj1" fmla="val -66403"/>
                <a:gd name="adj2" fmla="val 50093"/>
                <a:gd name="adj3" fmla="val 164495"/>
              </a:avLst>
            </a:prstGeom>
            <a:noFill/>
            <a:ln w="38100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椭圆 4"/>
            <p:cNvSpPr>
              <a:spLocks noChangeArrowheads="1"/>
            </p:cNvSpPr>
            <p:nvPr/>
          </p:nvSpPr>
          <p:spPr bwMode="auto">
            <a:xfrm>
              <a:off x="233" y="4204"/>
              <a:ext cx="1472" cy="1475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>
              <a:off x="4305" y="3919"/>
              <a:ext cx="2042" cy="204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椭圆 6"/>
            <p:cNvSpPr>
              <a:spLocks noChangeArrowheads="1"/>
            </p:cNvSpPr>
            <p:nvPr/>
          </p:nvSpPr>
          <p:spPr bwMode="auto">
            <a:xfrm>
              <a:off x="10778" y="4374"/>
              <a:ext cx="1363" cy="1360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椭圆 7"/>
            <p:cNvSpPr>
              <a:spLocks noChangeArrowheads="1"/>
            </p:cNvSpPr>
            <p:nvPr/>
          </p:nvSpPr>
          <p:spPr bwMode="auto">
            <a:xfrm>
              <a:off x="3408" y="3015"/>
              <a:ext cx="1360" cy="1359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直接连接符 8"/>
            <p:cNvSpPr>
              <a:spLocks noChangeShapeType="1"/>
            </p:cNvSpPr>
            <p:nvPr/>
          </p:nvSpPr>
          <p:spPr bwMode="auto">
            <a:xfrm flipH="1">
              <a:off x="1088" y="3757"/>
              <a:ext cx="1" cy="36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20"/>
            <p:cNvSpPr>
              <a:spLocks noChangeArrowheads="1"/>
            </p:cNvSpPr>
            <p:nvPr/>
          </p:nvSpPr>
          <p:spPr bwMode="auto">
            <a:xfrm>
              <a:off x="2945" y="5222"/>
              <a:ext cx="1360" cy="1362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2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直接连接符 21"/>
            <p:cNvSpPr>
              <a:spLocks noChangeShapeType="1"/>
            </p:cNvSpPr>
            <p:nvPr/>
          </p:nvSpPr>
          <p:spPr bwMode="auto">
            <a:xfrm>
              <a:off x="5107" y="5928"/>
              <a:ext cx="1" cy="1080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28"/>
            <p:cNvSpPr>
              <a:spLocks noChangeArrowheads="1"/>
            </p:cNvSpPr>
            <p:nvPr/>
          </p:nvSpPr>
          <p:spPr bwMode="auto">
            <a:xfrm>
              <a:off x="8398" y="3986"/>
              <a:ext cx="1906" cy="1908"/>
            </a:xfrm>
            <a:prstGeom prst="ellipse">
              <a:avLst/>
            </a:prstGeom>
            <a:gradFill rotWithShape="1">
              <a:gsLst>
                <a:gs pos="0">
                  <a:srgbClr val="A7DA71"/>
                </a:gs>
                <a:gs pos="32999">
                  <a:srgbClr val="A7DA71"/>
                </a:gs>
                <a:gs pos="100000">
                  <a:srgbClr val="6DAA2D"/>
                </a:gs>
              </a:gsLst>
              <a:lin ang="5400000" scaled="1"/>
            </a:gradFill>
            <a:ln w="3175">
              <a:solidFill>
                <a:srgbClr val="D7D7D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i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</a:t>
              </a:r>
              <a:endParaRPr lang="zh-CN" altLang="en-US" sz="3600" b="1" i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直接连接符 29"/>
            <p:cNvSpPr>
              <a:spLocks noChangeShapeType="1"/>
            </p:cNvSpPr>
            <p:nvPr/>
          </p:nvSpPr>
          <p:spPr bwMode="auto">
            <a:xfrm flipH="1">
              <a:off x="9347" y="5894"/>
              <a:ext cx="1" cy="801"/>
            </a:xfrm>
            <a:prstGeom prst="line">
              <a:avLst/>
            </a:prstGeom>
            <a:noFill/>
            <a:ln w="9525">
              <a:solidFill>
                <a:srgbClr val="4A7DBA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9"/>
            <p:cNvSpPr>
              <a:spLocks noChangeArrowheads="1"/>
            </p:cNvSpPr>
            <p:nvPr/>
          </p:nvSpPr>
          <p:spPr bwMode="auto">
            <a:xfrm>
              <a:off x="7494" y="6182"/>
              <a:ext cx="5897" cy="4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</a:t>
              </a:r>
              <a:r>
                <a:rPr lang="en-US" altLang="zh-CN" sz="1400" dirty="0"/>
                <a:t>app</a:t>
              </a:r>
              <a:r>
                <a:rPr lang="zh-CN" altLang="en-US" sz="1400" dirty="0"/>
                <a:t>及其提供者统计分析</a:t>
              </a:r>
              <a:r>
                <a:rPr lang="en-US" altLang="zh-CN" sz="1400" dirty="0"/>
                <a:t>ti'g</a:t>
              </a:r>
              <a:endParaRPr lang="en-US" altLang="zh-CN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相关性分析：话题的平均流行度，两极分化关系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根据设定的指标，通过聚类，对于发现市场模式有一定的指导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经济学解释</a:t>
              </a:r>
              <a:endParaRPr lang="zh-CN" altLang="en-US" sz="1400" dirty="0"/>
            </a:p>
            <a:p>
              <a:pPr fontAlgn="auto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/>
                <a:t>对于</a:t>
              </a:r>
              <a:r>
                <a:rPr lang="en-US" altLang="zh-CN" sz="1400" dirty="0"/>
                <a:t>PEA</a:t>
              </a:r>
              <a:r>
                <a:rPr lang="zh-CN" altLang="en-US" sz="1400" dirty="0"/>
                <a:t>矩阵分析仍可继续探索</a:t>
              </a:r>
              <a:endParaRPr lang="zh-CN" altLang="en-US" sz="1400" dirty="0"/>
            </a:p>
            <a:p>
              <a:pPr>
                <a:spcBef>
                  <a:spcPct val="0"/>
                </a:spcBef>
              </a:pPr>
              <a:endParaRPr lang="zh-CN" altLang="en-US" sz="1800" dirty="0"/>
            </a:p>
            <a:p>
              <a:pPr>
                <a:spcBef>
                  <a:spcPct val="0"/>
                </a:spcBef>
              </a:pPr>
              <a:endParaRPr lang="zh-CN" altLang="en-US" sz="1800" dirty="0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71600" y="1505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结论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模型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41200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实证研究 </a:t>
            </a:r>
            <a:r>
              <a:rPr lang="en-US" altLang="zh-CN" sz="2800" b="1" dirty="0"/>
              <a:t>&amp; </a:t>
            </a:r>
            <a:r>
              <a:rPr lang="zh-CN" altLang="en-US" sz="2800" b="1" dirty="0"/>
              <a:t>结果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915" y="5124078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结论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/>
              <a:t>背景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【</a:t>
            </a:r>
            <a:r>
              <a:rPr lang="zh-CN" altLang="en-US" b="1" dirty="0"/>
              <a:t>流行的移动应用</a:t>
            </a:r>
            <a:r>
              <a:rPr lang="zh-CN" altLang="en-US" dirty="0"/>
              <a:t>】</a:t>
            </a:r>
            <a:r>
              <a:rPr lang="en-US" altLang="zh-CN" dirty="0"/>
              <a:t>200</a:t>
            </a:r>
            <a:r>
              <a:rPr lang="zh-CN" altLang="en-US" dirty="0"/>
              <a:t>万 </a:t>
            </a:r>
            <a:r>
              <a:rPr lang="en-US" altLang="zh-CN" dirty="0"/>
              <a:t>app +  </a:t>
            </a:r>
            <a:r>
              <a:rPr lang="zh-CN" altLang="en-US" dirty="0"/>
              <a:t>数十亿的下载量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生态系统</a:t>
            </a:r>
            <a:r>
              <a:rPr lang="zh-CN" altLang="en-US" dirty="0" smtClean="0"/>
              <a:t>】</a:t>
            </a:r>
            <a:r>
              <a:rPr lang="en-US" altLang="zh-CN" dirty="0" smtClean="0"/>
              <a:t>Google Play  , Apple App Store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【</a:t>
            </a:r>
            <a:r>
              <a:rPr lang="zh-CN" altLang="en-US" b="1" dirty="0" smtClean="0"/>
              <a:t>角色</a:t>
            </a:r>
            <a:r>
              <a:rPr lang="zh-CN" altLang="en-US" dirty="0" smtClean="0"/>
              <a:t>】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的提供者 ，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的用户</a:t>
            </a:r>
            <a:endParaRPr lang="zh-CN" altLang="en-US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745" y="196596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745105"/>
            <a:ext cx="1843405" cy="1367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2585" y="3238500"/>
            <a:ext cx="63373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相关研究</a:t>
            </a:r>
            <a:r>
              <a:rPr lang="zh-CN" altLang="en-US" dirty="0" smtClean="0"/>
              <a:t>（按数据分类）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应用安装包</a:t>
            </a:r>
            <a:r>
              <a:rPr lang="zh-CN" altLang="en-US" dirty="0" smtClean="0"/>
              <a:t>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静态分析、恶意检测等研究</a:t>
            </a:r>
            <a:endParaRPr lang="zh-CN" altLang="en-US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 smtClean="0"/>
              <a:t>用户评论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了解用户的需求、反应、情感</a:t>
            </a: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chemeClr val="tx1"/>
                </a:solidFill>
              </a:rPr>
              <a:t>app</a:t>
            </a:r>
            <a:r>
              <a:rPr lang="zh-CN" altLang="en-US" i="1" dirty="0" smtClean="0">
                <a:solidFill>
                  <a:schemeClr val="tx1"/>
                </a:solidFill>
              </a:rPr>
              <a:t>描述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需求分析，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相似度分析等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本研究更偏重于 从决策角度理解app商店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8455" y="1325245"/>
            <a:ext cx="63373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本研究</a:t>
            </a:r>
            <a:endParaRPr lang="zh-CN" altLang="en-US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决策集合 ：</a:t>
            </a:r>
            <a:r>
              <a:rPr lang="en-US" altLang="zh-CN" dirty="0" smtClean="0"/>
              <a:t>app商店</a:t>
            </a:r>
            <a:endParaRPr lang="en-US" altLang="zh-CN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利用参与者的智慧，探究较为宏观的市场需求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提供者：需求收集、加工器</a:t>
            </a:r>
            <a:endParaRPr lang="zh-CN" altLang="en-US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使用者：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检测器</a:t>
            </a:r>
            <a:endParaRPr lang="zh-CN" altLang="en-US" dirty="0" smtClean="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9085" y="5795010"/>
            <a:ext cx="395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图：简化的</a:t>
            </a:r>
            <a:r>
              <a:rPr lang="en-US" altLang="zh-CN" sz="1200">
                <a:solidFill>
                  <a:schemeClr val="tx1"/>
                </a:solidFill>
              </a:rPr>
              <a:t>app</a:t>
            </a:r>
            <a:r>
              <a:rPr lang="zh-CN" altLang="en-US" sz="1200">
                <a:solidFill>
                  <a:schemeClr val="tx1"/>
                </a:solidFill>
              </a:rPr>
              <a:t>开发、使用流程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755" y="3606165"/>
            <a:ext cx="4324350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 smtClean="0"/>
              <a:t>建模目的：</a:t>
            </a:r>
            <a:endParaRPr lang="zh-CN" altLang="en-US" b="1" dirty="0" smtClean="0"/>
          </a:p>
          <a:p>
            <a:pPr indent="0" fontAlgn="auto">
              <a:lnSpc>
                <a:spcPct val="150000"/>
              </a:lnSpc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提供者，</a:t>
            </a:r>
            <a:r>
              <a:rPr lang="en-US" altLang="zh-CN" dirty="0" smtClean="0"/>
              <a:t>app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市场环境之间的关系，以便在此基础上分析。</a:t>
            </a:r>
            <a:endParaRPr lang="zh-CN" altLang="en-US" dirty="0" smtClean="0"/>
          </a:p>
          <a:p>
            <a:endParaRPr lang="zh-CN" altLang="en-US" dirty="0" smtClean="0"/>
          </a:p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PEA</a:t>
            </a:r>
            <a:r>
              <a:rPr lang="zh-CN" altLang="en-US" b="1" dirty="0" smtClean="0"/>
              <a:t>模型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Provider - Environment - App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描述的特点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</a:t>
            </a:r>
            <a:r>
              <a:rPr lang="en-US" altLang="zh-CN" dirty="0" smtClean="0"/>
              <a:t>app</a:t>
            </a:r>
            <a:endParaRPr lang="en-US" altLang="zh-CN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刻画开发者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刻画市场环境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PEA</a:t>
            </a:r>
            <a:r>
              <a:rPr lang="zh-CN" altLang="en-US" dirty="0" smtClean="0"/>
              <a:t>矩阵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85720" y="6356350"/>
            <a:ext cx="4338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</a:t>
            </a:r>
            <a:r>
              <a:rPr lang="zh-CN" altLang="en-US" sz="1400">
                <a:sym typeface="+mn-ea"/>
              </a:rPr>
              <a:t>提供者</a:t>
            </a:r>
            <a:r>
              <a:rPr lang="zh-CN" altLang="en-US" sz="1400"/>
              <a:t>（或开发者）与用户的关系 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主要思想</a:t>
            </a:r>
            <a:endParaRPr lang="zh-CN" altLang="en-US" b="1"/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6570" y="1743710"/>
            <a:ext cx="78689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1636237" y="2297113"/>
          <a:ext cx="587121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38400" imgH="190500" progId="Equation.KSEE3">
                  <p:embed/>
                </p:oleObj>
              </mc:Choice>
              <mc:Fallback>
                <p:oleObj name="" r:id="rId1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237" y="2297113"/>
                        <a:ext cx="5871210" cy="461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1005523" y="3147378"/>
            <a:ext cx="6694487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开发者重视（强调）程度。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开发者强调的产品特色，往往是吸引用户的主要原因。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0680" y="128968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刻画</a:t>
            </a:r>
            <a:r>
              <a:rPr lang="en-US" altLang="zh-CN" b="1"/>
              <a:t>app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刻画开发者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/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2162</Words>
  <Application>WPS 演示</Application>
  <PresentationFormat>全屏显示(4:3)</PresentationFormat>
  <Paragraphs>227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1_Office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9_Office 主题​​</vt:lpstr>
      <vt:lpstr>11_Office 主题​​</vt:lpstr>
      <vt:lpstr>10_Office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决策角度： 理解移动应用商店中市场需求</vt:lpstr>
      <vt:lpstr>内容</vt:lpstr>
      <vt:lpstr>介绍</vt:lpstr>
      <vt:lpstr>介绍 </vt:lpstr>
      <vt:lpstr>模型</vt:lpstr>
      <vt:lpstr>模型</vt:lpstr>
      <vt:lpstr>模型</vt:lpstr>
      <vt:lpstr>模型</vt:lpstr>
      <vt:lpstr>PowerPoint 演示文稿</vt:lpstr>
      <vt:lpstr>模型</vt:lpstr>
      <vt:lpstr>模型</vt:lpstr>
      <vt:lpstr>模型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实证研究 &amp; 结果</vt:lpstr>
      <vt:lpstr>结论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wang</cp:lastModifiedBy>
  <cp:revision>789</cp:revision>
  <dcterms:created xsi:type="dcterms:W3CDTF">2013-09-17T06:24:00Z</dcterms:created>
  <dcterms:modified xsi:type="dcterms:W3CDTF">2017-09-20T08:36:21Z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